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3"/>
    <p:sldId id="256" r:id="rId4"/>
    <p:sldId id="257" r:id="rId5"/>
    <p:sldId id="259" r:id="rId6"/>
    <p:sldId id="260" r:id="rId7"/>
    <p:sldId id="261" r:id="rId8"/>
    <p:sldId id="263" r:id="rId9"/>
    <p:sldId id="262" r:id="rId10"/>
    <p:sldId id="265" r:id="rId11"/>
    <p:sldId id="264" r:id="rId12"/>
    <p:sldId id="269" r:id="rId13"/>
    <p:sldId id="267" r:id="rId14"/>
    <p:sldId id="266" r:id="rId15"/>
  </p:sldIdLst>
  <p:sldSz cx="9144000" cy="6858000" type="screen4x3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tim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10" y="13335"/>
            <a:ext cx="9161145" cy="685609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188210" y="2676525"/>
            <a:ext cx="5285105" cy="13220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zh-CN" sz="8000" b="1">
                <a:latin typeface="楷体_GB2312" panose="02010609030101010101" charset="-122"/>
                <a:ea typeface="楷体_GB2312" panose="02010609030101010101" charset="-122"/>
              </a:rPr>
              <a:t>秋天的节气</a:t>
            </a:r>
            <a:endParaRPr lang="zh-CN" altLang="zh-CN" sz="8000" b="1">
              <a:latin typeface="楷体_GB2312" panose="02010609030101010101" charset="-122"/>
              <a:ea typeface="楷体_GB2312" panose="02010609030101010101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timg (2)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-6350" y="-23495"/>
            <a:ext cx="9154795" cy="687832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timg (1)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-9525" y="23495"/>
            <a:ext cx="9100820" cy="689292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10185" y="175260"/>
            <a:ext cx="8722995" cy="612394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 fontAlgn="auto">
              <a:lnSpc>
                <a:spcPts val="3360"/>
              </a:lnSpc>
            </a:pPr>
            <a:r>
              <a:rPr lang="zh-CN" altLang="en-US" sz="2800" b="1">
                <a:latin typeface="楷体_GB2312" panose="02010609030101010101" charset="-122"/>
                <a:ea typeface="楷体_GB2312" panose="02010609030101010101" charset="-122"/>
              </a:rPr>
              <a:t>寒露：</a:t>
            </a: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寒露的意思是气温比白露时更低，地面的露水更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 fontAlgn="auto">
              <a:lnSpc>
                <a:spcPts val="3360"/>
              </a:lnSpc>
            </a:pP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冷，快要凝结成霜了。寒露时节，南岭及以北的广大地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 fontAlgn="auto">
              <a:lnSpc>
                <a:spcPts val="3360"/>
              </a:lnSpc>
            </a:pP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区均已进入秋季，东北进入深秋，西北地区已进入或即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 fontAlgn="auto">
              <a:lnSpc>
                <a:spcPts val="3360"/>
              </a:lnSpc>
            </a:pP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将进入冬季。白露、寒露、霜降三个节气，都表示水汽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 fontAlgn="auto">
              <a:lnSpc>
                <a:spcPts val="3360"/>
              </a:lnSpc>
            </a:pP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凝结现象，而寒露是气候从凉爽到寒冷的过渡。夜晚，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 fontAlgn="auto">
              <a:lnSpc>
                <a:spcPts val="3360"/>
              </a:lnSpc>
            </a:pP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仰望星空，你会发现星空换季，代表盛夏的“大火星”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 fontAlgn="auto">
              <a:lnSpc>
                <a:spcPts val="3360"/>
              </a:lnSpc>
            </a:pP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已西沉，我们可以隐约听到冬天的脚步声了。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 fontAlgn="auto">
              <a:lnSpc>
                <a:spcPts val="3360"/>
              </a:lnSpc>
            </a:pP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 fontAlgn="auto">
              <a:lnSpc>
                <a:spcPts val="3360"/>
              </a:lnSpc>
            </a:pPr>
            <a:r>
              <a:rPr lang="zh-CN" altLang="en-US" sz="2800" b="1">
                <a:latin typeface="楷体_GB2312" panose="02010609030101010101" charset="-122"/>
                <a:ea typeface="楷体_GB2312" panose="02010609030101010101" charset="-122"/>
              </a:rPr>
              <a:t>代表寓意：</a:t>
            </a: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气温比白露时更低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 fontAlgn="auto">
              <a:lnSpc>
                <a:spcPts val="3360"/>
              </a:lnSpc>
            </a:pPr>
            <a:r>
              <a:rPr lang="zh-CN" altLang="en-US" sz="2800" b="1">
                <a:latin typeface="楷体_GB2312" panose="02010609030101010101" charset="-122"/>
                <a:ea typeface="楷体_GB2312" panose="02010609030101010101" charset="-122"/>
              </a:rPr>
              <a:t>气候特点：</a:t>
            </a: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气温下降，露水更凉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 fontAlgn="auto">
              <a:lnSpc>
                <a:spcPts val="3360"/>
              </a:lnSpc>
            </a:pPr>
            <a:r>
              <a:rPr lang="zh-CN" altLang="en-US" sz="2800" b="1">
                <a:latin typeface="楷体_GB2312" panose="02010609030101010101" charset="-122"/>
                <a:ea typeface="楷体_GB2312" panose="02010609030101010101" charset="-122"/>
              </a:rPr>
              <a:t>时    间：</a:t>
            </a: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每年10月7或8或9日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 fontAlgn="auto">
              <a:lnSpc>
                <a:spcPts val="3360"/>
              </a:lnSpc>
            </a:pPr>
            <a:r>
              <a:rPr lang="zh-CN" altLang="en-US" sz="2800" b="1">
                <a:latin typeface="楷体_GB2312" panose="02010609030101010101" charset="-122"/>
                <a:ea typeface="楷体_GB2312" panose="02010609030101010101" charset="-122"/>
              </a:rPr>
              <a:t>风俗活动：</a:t>
            </a: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赏菊、登高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 fontAlgn="auto">
              <a:lnSpc>
                <a:spcPts val="3360"/>
              </a:lnSpc>
            </a:pPr>
            <a:r>
              <a:rPr lang="zh-CN" altLang="en-US" sz="2800" b="1">
                <a:latin typeface="楷体_GB2312" panose="02010609030101010101" charset="-122"/>
                <a:ea typeface="楷体_GB2312" panose="02010609030101010101" charset="-122"/>
              </a:rPr>
              <a:t>风俗食物：</a:t>
            </a: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菊花酒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 fontAlgn="auto">
              <a:lnSpc>
                <a:spcPts val="3360"/>
              </a:lnSpc>
            </a:pPr>
            <a:r>
              <a:rPr lang="zh-CN" altLang="en-US" sz="2800" b="1">
                <a:latin typeface="楷体_GB2312" panose="02010609030101010101" charset="-122"/>
                <a:ea typeface="楷体_GB2312" panose="02010609030101010101" charset="-122"/>
              </a:rPr>
              <a:t>农事活动：</a:t>
            </a: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浅水勤灌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6" name="内容占位符 5" descr="timg (4)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-21590" y="-41275"/>
            <a:ext cx="9184640" cy="688975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timg (1)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-9525" y="23495"/>
            <a:ext cx="9100820" cy="689292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35560" y="238760"/>
            <a:ext cx="9072880" cy="597725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 fontAlgn="auto">
              <a:lnSpc>
                <a:spcPts val="3060"/>
              </a:lnSpc>
            </a:pPr>
            <a:r>
              <a:rPr lang="zh-CN" altLang="en-US" sz="2800" b="1">
                <a:latin typeface="楷体_GB2312" panose="02010609030101010101" charset="-122"/>
                <a:ea typeface="楷体_GB2312" panose="02010609030101010101" charset="-122"/>
              </a:rPr>
              <a:t>霜降：</a:t>
            </a: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霜降节气含有天气渐冷、初霜出现的意思，是秋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 fontAlgn="auto">
              <a:lnSpc>
                <a:spcPts val="3060"/>
              </a:lnSpc>
            </a:pP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季的最后一个节气，也意味着冬天即将开始。霜降时节，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 fontAlgn="auto">
              <a:lnSpc>
                <a:spcPts val="3060"/>
              </a:lnSpc>
            </a:pP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养生保健尤为重要，民间有谚语“一年补透透，不如补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 fontAlgn="auto">
              <a:lnSpc>
                <a:spcPts val="3060"/>
              </a:lnSpc>
            </a:pP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霜降”，足见这个节气对人们的影响。霜是水气凝成的，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 fontAlgn="auto">
              <a:lnSpc>
                <a:spcPts val="3060"/>
              </a:lnSpc>
            </a:pP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寒霜出现于秋天晴朗的月夜，秋晚没有云彩，地面上如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 fontAlgn="auto">
              <a:lnSpc>
                <a:spcPts val="3060"/>
              </a:lnSpc>
            </a:pP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同揭了被，散热很多，温度骤然下降到0℃以下，靠地面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 fontAlgn="auto">
              <a:lnSpc>
                <a:spcPts val="3060"/>
              </a:lnSpc>
            </a:pP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不多的水汽就会凝结在树叶和泥土上，形成细微的冰针，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 fontAlgn="auto">
              <a:lnSpc>
                <a:spcPts val="3060"/>
              </a:lnSpc>
            </a:pP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有的成为六角形的霜花。霜，只能在晴天形成，人说“浓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 fontAlgn="auto">
              <a:lnSpc>
                <a:spcPts val="3060"/>
              </a:lnSpc>
            </a:pP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霜猛太阳”就是这个道理。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 fontAlgn="auto">
              <a:lnSpc>
                <a:spcPts val="3060"/>
              </a:lnSpc>
            </a:pPr>
            <a:r>
              <a:rPr lang="zh-CN" altLang="en-US" sz="2800" b="1">
                <a:latin typeface="楷体_GB2312" panose="02010609030101010101" charset="-122"/>
                <a:ea typeface="楷体_GB2312" panose="02010609030101010101" charset="-122"/>
              </a:rPr>
              <a:t>代表寓意：</a:t>
            </a: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天气渐冷、开始降霜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 fontAlgn="auto">
              <a:lnSpc>
                <a:spcPts val="3060"/>
              </a:lnSpc>
            </a:pPr>
            <a:r>
              <a:rPr lang="zh-CN" altLang="en-US" sz="2800" b="1">
                <a:latin typeface="楷体_GB2312" panose="02010609030101010101" charset="-122"/>
                <a:ea typeface="楷体_GB2312" panose="02010609030101010101" charset="-122"/>
              </a:rPr>
              <a:t>气候特点：</a:t>
            </a: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天气更冷了，露水凝结成霜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 fontAlgn="auto">
              <a:lnSpc>
                <a:spcPts val="3060"/>
              </a:lnSpc>
            </a:pPr>
            <a:r>
              <a:rPr lang="zh-CN" altLang="en-US" sz="2800" b="1">
                <a:latin typeface="楷体_GB2312" panose="02010609030101010101" charset="-122"/>
                <a:ea typeface="楷体_GB2312" panose="02010609030101010101" charset="-122"/>
              </a:rPr>
              <a:t>时    间：</a:t>
            </a: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每年的10月22或23或24日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 fontAlgn="auto">
              <a:lnSpc>
                <a:spcPts val="3060"/>
              </a:lnSpc>
            </a:pPr>
            <a:r>
              <a:rPr lang="zh-CN" altLang="en-US" sz="2800" b="1">
                <a:latin typeface="楷体_GB2312" panose="02010609030101010101" charset="-122"/>
                <a:ea typeface="楷体_GB2312" panose="02010609030101010101" charset="-122"/>
              </a:rPr>
              <a:t>风俗活动：</a:t>
            </a: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菊花会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 fontAlgn="auto">
              <a:lnSpc>
                <a:spcPts val="3060"/>
              </a:lnSpc>
            </a:pPr>
            <a:r>
              <a:rPr lang="zh-CN" altLang="en-US" sz="2800" b="1">
                <a:latin typeface="楷体_GB2312" panose="02010609030101010101" charset="-122"/>
                <a:ea typeface="楷体_GB2312" panose="02010609030101010101" charset="-122"/>
              </a:rPr>
              <a:t>风俗食物：</a:t>
            </a: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红柿子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 fontAlgn="auto">
              <a:lnSpc>
                <a:spcPts val="3060"/>
              </a:lnSpc>
            </a:pPr>
            <a:r>
              <a:rPr lang="zh-CN" altLang="en-US" sz="2800" b="1">
                <a:latin typeface="楷体_GB2312" panose="02010609030101010101" charset="-122"/>
                <a:ea typeface="楷体_GB2312" panose="02010609030101010101" charset="-122"/>
              </a:rPr>
              <a:t>农事活动：</a:t>
            </a: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适时收割，耕翻农田，种春作物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24233884_1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445" y="-27305"/>
            <a:ext cx="9134475" cy="692658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timg (1)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-9525" y="12065"/>
            <a:ext cx="9161780" cy="689292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-9525" y="176530"/>
            <a:ext cx="9428480" cy="56311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 fontAlgn="auto">
              <a:lnSpc>
                <a:spcPts val="2880"/>
              </a:lnSpc>
            </a:pPr>
            <a:r>
              <a:rPr lang="zh-CN" altLang="en-US" sz="2800" b="1">
                <a:latin typeface="楷体_GB2312" panose="02010609030101010101" charset="-122"/>
                <a:ea typeface="楷体_GB2312" panose="02010609030101010101" charset="-122"/>
              </a:rPr>
              <a:t>立秋：</a:t>
            </a: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是秋天的第一个节气。“秋”就是指暑去凉来，到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 fontAlgn="auto">
              <a:lnSpc>
                <a:spcPts val="2880"/>
              </a:lnSpc>
            </a:pP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了立秋，梧桐树开始落叶，因此有“落叶知秋”的成语。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 fontAlgn="auto">
              <a:lnSpc>
                <a:spcPts val="2880"/>
              </a:lnSpc>
            </a:pP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从文字角度来看，“秋”字由禾与火字组成，是禾谷成熟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 fontAlgn="auto">
              <a:lnSpc>
                <a:spcPts val="2880"/>
              </a:lnSpc>
            </a:pP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的意思。秋季是天气由热转凉，再由凉转寒的过渡性季节。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 fontAlgn="auto">
              <a:lnSpc>
                <a:spcPts val="2880"/>
              </a:lnSpc>
            </a:pP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“立秋”到了，但并不是秋天的气候已经到来了，此时大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 fontAlgn="auto">
              <a:lnSpc>
                <a:spcPts val="2880"/>
              </a:lnSpc>
            </a:pP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部分地区仍未进入秋天气候，尤其是中国南方此节气内还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 fontAlgn="auto">
              <a:lnSpc>
                <a:spcPts val="2880"/>
              </a:lnSpc>
            </a:pP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是夏暑之时</a:t>
            </a:r>
            <a:r>
              <a:rPr lang="en-US" altLang="zh-CN" sz="2800">
                <a:latin typeface="楷体_GB2312" panose="02010609030101010101" charset="-122"/>
                <a:ea typeface="楷体_GB2312" panose="02010609030101010101" charset="-122"/>
              </a:rPr>
              <a:t>,</a:t>
            </a: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因而中国医学对从立秋起至秋分前这段日子称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 fontAlgn="auto">
              <a:lnSpc>
                <a:spcPts val="2880"/>
              </a:lnSpc>
            </a:pP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之为“长夏”。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 fontAlgn="auto">
              <a:lnSpc>
                <a:spcPts val="2880"/>
              </a:lnSpc>
            </a:pPr>
            <a:endParaRPr lang="zh-CN" altLang="en-US" sz="2800" b="1">
              <a:latin typeface="楷体_GB2312" panose="02010609030101010101" charset="-122"/>
              <a:ea typeface="楷体_GB2312" panose="02010609030101010101" charset="-122"/>
            </a:endParaRPr>
          </a:p>
          <a:p>
            <a:pPr algn="l" fontAlgn="auto">
              <a:lnSpc>
                <a:spcPts val="2880"/>
              </a:lnSpc>
            </a:pPr>
            <a:r>
              <a:rPr lang="zh-CN" altLang="en-US" sz="2800" b="1">
                <a:latin typeface="楷体_GB2312" panose="02010609030101010101" charset="-122"/>
                <a:ea typeface="楷体_GB2312" panose="02010609030101010101" charset="-122"/>
              </a:rPr>
              <a:t>代表寓意：</a:t>
            </a: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秋季开始，暑去凉来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 fontAlgn="auto">
              <a:lnSpc>
                <a:spcPts val="2880"/>
              </a:lnSpc>
            </a:pPr>
            <a:r>
              <a:rPr lang="zh-CN" altLang="en-US" sz="2800" b="1">
                <a:latin typeface="楷体_GB2312" panose="02010609030101010101" charset="-122"/>
                <a:ea typeface="楷体_GB2312" panose="02010609030101010101" charset="-122"/>
              </a:rPr>
              <a:t>气候特点：</a:t>
            </a: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秋老虎，之后天气逐渐凉爽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 fontAlgn="auto">
              <a:lnSpc>
                <a:spcPts val="2880"/>
              </a:lnSpc>
            </a:pPr>
            <a:r>
              <a:rPr lang="zh-CN" altLang="en-US" sz="2800" b="1">
                <a:latin typeface="楷体_GB2312" panose="02010609030101010101" charset="-122"/>
                <a:ea typeface="楷体_GB2312" panose="02010609030101010101" charset="-122"/>
              </a:rPr>
              <a:t>时   间：</a:t>
            </a: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每年8月</a:t>
            </a:r>
            <a:r>
              <a:rPr lang="en-US" altLang="zh-CN" sz="2800">
                <a:latin typeface="楷体_GB2312" panose="02010609030101010101" charset="-122"/>
                <a:ea typeface="楷体_GB2312" panose="02010609030101010101" charset="-122"/>
              </a:rPr>
              <a:t>7</a:t>
            </a: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或</a:t>
            </a:r>
            <a:r>
              <a:rPr lang="en-US" altLang="zh-CN" sz="2800">
                <a:latin typeface="楷体_GB2312" panose="02010609030101010101" charset="-122"/>
                <a:ea typeface="楷体_GB2312" panose="02010609030101010101" charset="-122"/>
              </a:rPr>
              <a:t>8</a:t>
            </a: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或</a:t>
            </a:r>
            <a:r>
              <a:rPr lang="en-US" altLang="zh-CN" sz="2800">
                <a:latin typeface="楷体_GB2312" panose="02010609030101010101" charset="-122"/>
                <a:ea typeface="楷体_GB2312" panose="02010609030101010101" charset="-122"/>
              </a:rPr>
              <a:t>9</a:t>
            </a: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日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 fontAlgn="auto">
              <a:lnSpc>
                <a:spcPts val="2880"/>
              </a:lnSpc>
            </a:pPr>
            <a:r>
              <a:rPr lang="zh-CN" altLang="en-US" sz="2800" b="1">
                <a:latin typeface="楷体_GB2312" panose="02010609030101010101" charset="-122"/>
                <a:ea typeface="楷体_GB2312" panose="02010609030101010101" charset="-122"/>
              </a:rPr>
              <a:t>风俗活动：</a:t>
            </a: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晒秋节、秋忙会、贴秋膘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 fontAlgn="auto">
              <a:lnSpc>
                <a:spcPts val="2880"/>
              </a:lnSpc>
            </a:pPr>
            <a:r>
              <a:rPr lang="zh-CN" altLang="en-US" sz="2800" b="1">
                <a:latin typeface="楷体_GB2312" panose="02010609030101010101" charset="-122"/>
                <a:ea typeface="楷体_GB2312" panose="02010609030101010101" charset="-122"/>
              </a:rPr>
              <a:t>风俗食物：</a:t>
            </a: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西瓜、四季豆、辣椒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 fontAlgn="auto">
              <a:lnSpc>
                <a:spcPts val="2880"/>
              </a:lnSpc>
            </a:pPr>
            <a:r>
              <a:rPr lang="zh-CN" altLang="en-US" sz="2800" b="1">
                <a:latin typeface="楷体_GB2312" panose="02010609030101010101" charset="-122"/>
                <a:ea typeface="楷体_GB2312" panose="02010609030101010101" charset="-122"/>
              </a:rPr>
              <a:t>农事活动：</a:t>
            </a: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做好整地、施肥的准备、晒秋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24233884_14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540" y="6985"/>
            <a:ext cx="9149715" cy="68897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timg (1)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-9525" y="23495"/>
            <a:ext cx="9100820" cy="689292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41605" y="176530"/>
            <a:ext cx="9072880" cy="52622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latin typeface="楷体_GB2312" panose="02010609030101010101" charset="-122"/>
                <a:ea typeface="楷体_GB2312" panose="02010609030101010101" charset="-122"/>
              </a:rPr>
              <a:t>处暑：</a:t>
            </a: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即为“出暑”，是炎热离开的意思。处暑节气意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/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味着即将进入气象意义的秋天，“处”含有躲藏、终止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/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意思，“处暑”表示炎热暑天结束了</a:t>
            </a:r>
            <a:r>
              <a:rPr lang="en-US" sz="2800">
                <a:latin typeface="楷体_GB2312" panose="02010609030101010101" charset="-122"/>
                <a:ea typeface="楷体_GB2312" panose="02010609030101010101" charset="-122"/>
              </a:rPr>
              <a:t>,</a:t>
            </a: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我国大部分地区气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/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温逐渐下降。处暑既不同于小暑、大暑、也不同于小寒、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/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大寒节气，它是代表气温由炎热向寒冷过渡的节气。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/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/>
            <a:r>
              <a:rPr lang="zh-CN" altLang="en-US" sz="2800" b="1">
                <a:latin typeface="楷体_GB2312" panose="02010609030101010101" charset="-122"/>
                <a:ea typeface="楷体_GB2312" panose="02010609030101010101" charset="-122"/>
              </a:rPr>
              <a:t>代表寓意：</a:t>
            </a: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表示炎热暑期即将过去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/>
            <a:r>
              <a:rPr lang="zh-CN" altLang="en-US" sz="2800" b="1">
                <a:latin typeface="楷体_GB2312" panose="02010609030101010101" charset="-122"/>
                <a:ea typeface="楷体_GB2312" panose="02010609030101010101" charset="-122"/>
              </a:rPr>
              <a:t>气候特点：</a:t>
            </a: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气温下降、秋老虎、雷暴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/>
            <a:r>
              <a:rPr lang="zh-CN" altLang="en-US" sz="2800" b="1">
                <a:latin typeface="楷体_GB2312" panose="02010609030101010101" charset="-122"/>
                <a:ea typeface="楷体_GB2312" panose="02010609030101010101" charset="-122"/>
              </a:rPr>
              <a:t>时  间：</a:t>
            </a: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每年8月22或23或24日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/>
            <a:r>
              <a:rPr lang="zh-CN" altLang="en-US" sz="2800" b="1">
                <a:latin typeface="楷体_GB2312" panose="02010609030101010101" charset="-122"/>
                <a:ea typeface="楷体_GB2312" panose="02010609030101010101" charset="-122"/>
              </a:rPr>
              <a:t>风俗活动：</a:t>
            </a: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放河灯、开渔节、泼水习俗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/>
            <a:r>
              <a:rPr lang="zh-CN" altLang="en-US" sz="2800" b="1">
                <a:latin typeface="楷体_GB2312" panose="02010609030101010101" charset="-122"/>
                <a:ea typeface="楷体_GB2312" panose="02010609030101010101" charset="-122"/>
              </a:rPr>
              <a:t>风俗食物：</a:t>
            </a: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吃鸭子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/>
            <a:r>
              <a:rPr lang="zh-CN" altLang="en-US" sz="2800" b="1">
                <a:latin typeface="楷体_GB2312" panose="02010609030101010101" charset="-122"/>
                <a:ea typeface="楷体_GB2312" panose="02010609030101010101" charset="-122"/>
              </a:rPr>
              <a:t>农事活动：</a:t>
            </a: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抢收抢晒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u=369651380,741740431&amp;fm=27&amp;gp=0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-6350" y="-30480"/>
            <a:ext cx="9180195" cy="695198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timg (1)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-9525" y="23495"/>
            <a:ext cx="9100820" cy="689292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55270" y="151130"/>
            <a:ext cx="8900795" cy="612394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latin typeface="楷体_GB2312" panose="02010609030101010101" charset="-122"/>
                <a:ea typeface="楷体_GB2312" panose="02010609030101010101" charset="-122"/>
              </a:rPr>
              <a:t>白露:</a:t>
            </a: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此时天气渐转凉，会在清晨时分发现地面和叶子上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/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有许多露珠，这是因夜晚水汽凝结在上面，故名白露。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/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白露是秋天的第三个节气，表示孟秋时节的结束和仲秋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/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时节的开始。露水是由于温度降低，水汽在地面或近地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/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物体上凝结而成的水珠。这时，人们就会明显地感觉到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/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炎热的夏天已过，而凉爽的秋天已经到来了，昼夜温差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/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可达十多度，清晨的露水随之日益加厚，凝结成一层白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/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白的水滴，所以就称之为白露。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/>
            <a:r>
              <a:rPr lang="zh-CN" altLang="en-US" sz="2800" b="1">
                <a:latin typeface="楷体_GB2312" panose="02010609030101010101" charset="-122"/>
                <a:ea typeface="楷体_GB2312" panose="02010609030101010101" charset="-122"/>
              </a:rPr>
              <a:t>代表寓意：</a:t>
            </a: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天气已经转凉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/>
            <a:r>
              <a:rPr lang="zh-CN" altLang="en-US" sz="2800" b="1">
                <a:latin typeface="楷体_GB2312" panose="02010609030101010101" charset="-122"/>
                <a:ea typeface="楷体_GB2312" panose="02010609030101010101" charset="-122"/>
              </a:rPr>
              <a:t>气候特点：</a:t>
            </a: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气温迅速下降、绵雨开始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/>
            <a:r>
              <a:rPr lang="zh-CN" altLang="en-US" sz="2800" b="1">
                <a:latin typeface="楷体_GB2312" panose="02010609030101010101" charset="-122"/>
                <a:ea typeface="楷体_GB2312" panose="02010609030101010101" charset="-122"/>
              </a:rPr>
              <a:t>时    间：</a:t>
            </a: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每年9月上旬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/>
            <a:r>
              <a:rPr lang="zh-CN" altLang="en-US" sz="2800" b="1">
                <a:latin typeface="楷体_GB2312" panose="02010609030101010101" charset="-122"/>
                <a:ea typeface="楷体_GB2312" panose="02010609030101010101" charset="-122"/>
              </a:rPr>
              <a:t>风俗活动：</a:t>
            </a: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祭禹王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/>
            <a:r>
              <a:rPr lang="zh-CN" altLang="en-US" sz="2800" b="1">
                <a:latin typeface="楷体_GB2312" panose="02010609030101010101" charset="-122"/>
                <a:ea typeface="楷体_GB2312" panose="02010609030101010101" charset="-122"/>
              </a:rPr>
              <a:t>风俗食物：</a:t>
            </a: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清茶、米酒、龙眼、番薯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/>
            <a:r>
              <a:rPr lang="zh-CN" altLang="en-US" sz="2800" b="1">
                <a:latin typeface="楷体_GB2312" panose="02010609030101010101" charset="-122"/>
                <a:ea typeface="楷体_GB2312" panose="02010609030101010101" charset="-122"/>
              </a:rPr>
              <a:t>农事活动：</a:t>
            </a: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灌水保温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003lkCCFgy6HWek0chie0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-6985" y="-6985"/>
            <a:ext cx="9156065" cy="688276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timg (1)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-9525" y="23495"/>
            <a:ext cx="9100820" cy="689292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21285" y="163195"/>
            <a:ext cx="9078595" cy="612394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latin typeface="楷体_GB2312" panose="02010609030101010101" charset="-122"/>
                <a:ea typeface="楷体_GB2312" panose="02010609030101010101" charset="-122"/>
              </a:rPr>
              <a:t>秋分：</a:t>
            </a: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南方的气候由这一节气起才始入秋。秋分之“分”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/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为“半”之意。“秋分”的意思有二：一是，昼夜时间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/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均等，太阳在这一天到达黄经180度，直射地球赤道，因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/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此全球大部分地区这一天的24小时昼夜均分，各12小时。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/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秋分过后，一天中白昼短于黑夜。二是，气候由热转凉。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/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按我国古代以立春、立夏、立秋、立冬为四季开始的季节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/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划分法，秋分日居秋季90天之中，平分了秋季。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/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/>
            <a:r>
              <a:rPr lang="zh-CN" altLang="en-US" sz="2800" b="1">
                <a:latin typeface="楷体_GB2312" panose="02010609030101010101" charset="-122"/>
                <a:ea typeface="楷体_GB2312" panose="02010609030101010101" charset="-122"/>
              </a:rPr>
              <a:t>代表寓意：</a:t>
            </a: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表示秋季中间，昼夜等长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/>
            <a:r>
              <a:rPr lang="zh-CN" altLang="en-US" sz="2800" b="1">
                <a:latin typeface="楷体_GB2312" panose="02010609030101010101" charset="-122"/>
                <a:ea typeface="楷体_GB2312" panose="02010609030101010101" charset="-122"/>
              </a:rPr>
              <a:t>气候特点：</a:t>
            </a: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昼夜温差逐渐加大，气温逐日下降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/>
            <a:r>
              <a:rPr lang="zh-CN" altLang="en-US" sz="2800" b="1">
                <a:latin typeface="楷体_GB2312" panose="02010609030101010101" charset="-122"/>
                <a:ea typeface="楷体_GB2312" panose="02010609030101010101" charset="-122"/>
              </a:rPr>
              <a:t>时    间：</a:t>
            </a: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每年9月22或23或24日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/>
            <a:r>
              <a:rPr lang="zh-CN" altLang="en-US" sz="2800" b="1">
                <a:latin typeface="楷体_GB2312" panose="02010609030101010101" charset="-122"/>
                <a:ea typeface="楷体_GB2312" panose="02010609030101010101" charset="-122"/>
              </a:rPr>
              <a:t>风俗活动：</a:t>
            </a: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祭月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/>
            <a:r>
              <a:rPr lang="zh-CN" altLang="en-US" sz="2800" b="1">
                <a:latin typeface="楷体_GB2312" panose="02010609030101010101" charset="-122"/>
                <a:ea typeface="楷体_GB2312" panose="02010609030101010101" charset="-122"/>
              </a:rPr>
              <a:t>风俗食物：</a:t>
            </a: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竖蛋、吃秋菜、吃汤圆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  <a:p>
            <a:pPr algn="l"/>
            <a:r>
              <a:rPr lang="zh-CN" altLang="en-US" sz="2800" b="1">
                <a:latin typeface="楷体_GB2312" panose="02010609030101010101" charset="-122"/>
                <a:ea typeface="楷体_GB2312" panose="02010609030101010101" charset="-122"/>
              </a:rPr>
              <a:t>农事活动：</a:t>
            </a:r>
            <a:r>
              <a:rPr lang="zh-CN" altLang="en-US" sz="2800">
                <a:latin typeface="楷体_GB2312" panose="02010609030101010101" charset="-122"/>
                <a:ea typeface="楷体_GB2312" panose="02010609030101010101" charset="-122"/>
              </a:rPr>
              <a:t>秋收、秋耕、秋种</a:t>
            </a:r>
            <a:endParaRPr lang="zh-CN" altLang="en-US" sz="2800">
              <a:latin typeface="楷体_GB2312" panose="02010609030101010101" charset="-122"/>
              <a:ea typeface="楷体_GB2312" panose="02010609030101010101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1542</Words>
  <Application>WPS 演示</Application>
  <PresentationFormat>宽屏</PresentationFormat>
  <Paragraphs>92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2" baseType="lpstr">
      <vt:lpstr>Arial</vt:lpstr>
      <vt:lpstr>宋体</vt:lpstr>
      <vt:lpstr>Wingdings</vt:lpstr>
      <vt:lpstr>楷体_GB2312</vt:lpstr>
      <vt:lpstr>Calibri Light</vt:lpstr>
      <vt:lpstr>Calibri</vt:lpstr>
      <vt:lpstr>微软雅黑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10</cp:revision>
  <dcterms:created xsi:type="dcterms:W3CDTF">2017-09-25T06:25:00Z</dcterms:created>
  <dcterms:modified xsi:type="dcterms:W3CDTF">2017-09-26T01:54:13Z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2052-10.1.0.6747</vt:lpwstr>
  </property>
</Properties>
</file>